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ink/ink1.xml" ContentType="application/inkml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ink/ink2.xml" ContentType="application/inkml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11" r:id="rId30"/>
    <p:sldId id="342" r:id="rId31"/>
    <p:sldId id="331" r:id="rId32"/>
    <p:sldId id="283" r:id="rId33"/>
    <p:sldId id="345" r:id="rId34"/>
    <p:sldId id="273" r:id="rId35"/>
    <p:sldId id="346" r:id="rId36"/>
    <p:sldId id="287" r:id="rId37"/>
    <p:sldId id="268" r:id="rId38"/>
    <p:sldId id="343" r:id="rId39"/>
    <p:sldId id="322" r:id="rId40"/>
    <p:sldId id="344" r:id="rId41"/>
    <p:sldId id="332" r:id="rId42"/>
    <p:sldId id="272" r:id="rId43"/>
    <p:sldId id="289" r:id="rId44"/>
    <p:sldId id="329" r:id="rId45"/>
  </p:sldIdLst>
  <p:sldSz cx="18288000" cy="10287000"/>
  <p:notesSz cx="9309100" cy="70231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8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3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showme.com/sh?h=L82d6e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35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../media/image36.png"/><Relationship Id="rId5" Type="http://schemas.openxmlformats.org/officeDocument/2006/relationships/image" Target="../media/image290.png"/><Relationship Id="rId4" Type="http://schemas.openxmlformats.org/officeDocument/2006/relationships/customXml" Target="../ink/ink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80.png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customXml" Target="../ink/ink4.xml"/><Relationship Id="rId11" Type="http://schemas.openxmlformats.org/officeDocument/2006/relationships/image" Target="../media/image400.png"/><Relationship Id="rId5" Type="http://schemas.openxmlformats.org/officeDocument/2006/relationships/image" Target="../media/image370.png"/><Relationship Id="rId15" Type="http://schemas.openxmlformats.org/officeDocument/2006/relationships/image" Target="../media/image42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90.png"/><Relationship Id="rId14" Type="http://schemas.openxmlformats.org/officeDocument/2006/relationships/customXml" Target="../ink/ink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181543" y="210756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April 30,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23422" y="6801004"/>
            <a:ext cx="92703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6"/>
              </a:rPr>
              <a:t>https://www.showme.com/sh?h=L82d6eG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April 30,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$21,251,616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$112,407,896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$21,251,616-16,877,392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$16,877,392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18" y="676092"/>
            <a:ext cx="11279665" cy="8679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 FUND,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April 30,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549978" y="9145004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CC3A7-4520-4DA5-2CAB-6E9FEB4CC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611" y="2789467"/>
            <a:ext cx="13330452" cy="6338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 FUND,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April 30,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277545" y="9185908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6AD36-88CF-85AC-9294-921C0239B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50" y="2998526"/>
            <a:ext cx="12978205" cy="6063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April 30, 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BE34D-F7D8-CDB2-C774-15DD2E08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72" y="2483893"/>
            <a:ext cx="14670677" cy="6296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April 30,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1213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April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564" y="2621283"/>
            <a:ext cx="13917880" cy="4788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April 30,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5650201" y="440055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$647.9B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D6A56-199D-5377-25E1-0E6EFEE7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910" y="2621695"/>
            <a:ext cx="13487400" cy="6072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April 30, 2024 </a:t>
            </a:r>
          </a:p>
          <a:p>
            <a:r>
              <a:rPr lang="en-US" sz="3600" dirty="0"/>
              <a:t>(8th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 b="852"/>
          <a:stretch/>
        </p:blipFill>
        <p:spPr>
          <a:xfrm>
            <a:off x="3068053" y="2499904"/>
            <a:ext cx="12130383" cy="7067006"/>
          </a:xfrm>
          <a:prstGeom prst="rect">
            <a:avLst/>
          </a:prstGeo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April 30,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159160" y="5387495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1433"/>
          <a:stretch/>
        </p:blipFill>
        <p:spPr bwMode="auto">
          <a:xfrm>
            <a:off x="3377776" y="2129506"/>
            <a:ext cx="11502947" cy="653133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83323" y="1861998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April 30,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April 30, 2024</a:t>
            </a:r>
          </a:p>
          <a:p>
            <a:r>
              <a:rPr lang="en-US" sz="3600" dirty="0"/>
              <a:t>(8th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475339" y="3821981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746BD-BFCC-8C4F-A83A-F352E5369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372" y="2582167"/>
            <a:ext cx="11901267" cy="5653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April 30,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F6D10-EF9B-9C63-DCC5-73752B1D4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28" y="2433136"/>
            <a:ext cx="12878302" cy="2972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April 30,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91" y="2990660"/>
            <a:ext cx="17064841" cy="5345267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May 15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3875826" y="5008157"/>
            <a:ext cx="9828143" cy="725517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May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April 30,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$450,831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7917" y="1757193"/>
            <a:ext cx="8600114" cy="74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652" y="1241128"/>
            <a:ext cx="16162317" cy="6786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516" y="1128567"/>
            <a:ext cx="17076717" cy="704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C59903-3862-AFBB-01A8-A29D3CBC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4" y="1256173"/>
            <a:ext cx="13033612" cy="74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April 30,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2AF0B-7326-F4C2-F43E-B2571C29E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64" y="5115281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B65D1-CBBA-3401-5FAD-F204B9A41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903" y="514350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54BA4B-5AED-1005-90C2-F56E4F1AD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4205" y="5115281"/>
            <a:ext cx="3387634" cy="3738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54C8A-B9A0-665F-6519-B61758526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1" y="2356403"/>
            <a:ext cx="8013700" cy="6069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8273A0-9BDF-BE70-E01B-CDB730566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474939"/>
            <a:ext cx="16981628" cy="17221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E339EF-41C4-C72A-50CC-EC6E940E9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9079" y="2356403"/>
            <a:ext cx="4694020" cy="6341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1E6C50-EEE0-CD5F-0422-AE23063C2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071" y="3547454"/>
            <a:ext cx="4142116" cy="11261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31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0D74A6F-82D4-3EAC-3171-70D57EE4B4EA}"/>
              </a:ext>
            </a:extLst>
          </p:cNvPr>
          <p:cNvSpPr txBox="1">
            <a:spLocks/>
          </p:cNvSpPr>
          <p:nvPr/>
        </p:nvSpPr>
        <p:spPr>
          <a:xfrm>
            <a:off x="3115128" y="352617"/>
            <a:ext cx="11607800" cy="1015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b="1" kern="0" spc="-5" dirty="0">
                <a:solidFill>
                  <a:schemeClr val="bg2">
                    <a:lumMod val="10000"/>
                  </a:schemeClr>
                </a:solidFill>
              </a:rPr>
              <a:t>Small Business Program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C6ADF44-D625-E7D0-DC63-3B9D452EE4F3}"/>
              </a:ext>
            </a:extLst>
          </p:cNvPr>
          <p:cNvSpPr txBox="1"/>
          <p:nvPr/>
        </p:nvSpPr>
        <p:spPr>
          <a:xfrm>
            <a:off x="2698310" y="1619054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FY 2023 Update as of April 30,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A96A5-5EF2-C5F7-24C4-675D08BFD59A}"/>
              </a:ext>
            </a:extLst>
          </p:cNvPr>
          <p:cNvSpPr txBox="1"/>
          <p:nvPr/>
        </p:nvSpPr>
        <p:spPr>
          <a:xfrm>
            <a:off x="14359708" y="389675"/>
            <a:ext cx="2623456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65% Survey Response Rate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11478C-0D87-924F-3A90-755F470CD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8" y="2579377"/>
            <a:ext cx="15428686" cy="6005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818EEE-F774-0415-980B-B4236409A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03" y="5662457"/>
            <a:ext cx="4907603" cy="1334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83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0D74A6F-82D4-3EAC-3171-70D57EE4B4EA}"/>
              </a:ext>
            </a:extLst>
          </p:cNvPr>
          <p:cNvSpPr txBox="1">
            <a:spLocks/>
          </p:cNvSpPr>
          <p:nvPr/>
        </p:nvSpPr>
        <p:spPr>
          <a:xfrm>
            <a:off x="3115128" y="352617"/>
            <a:ext cx="11607800" cy="1015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b="1" kern="0" spc="-5" dirty="0">
                <a:solidFill>
                  <a:schemeClr val="bg2">
                    <a:lumMod val="10000"/>
                  </a:schemeClr>
                </a:solidFill>
              </a:rPr>
              <a:t>Small Business Program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C6ADF44-D625-E7D0-DC63-3B9D452EE4F3}"/>
              </a:ext>
            </a:extLst>
          </p:cNvPr>
          <p:cNvSpPr txBox="1"/>
          <p:nvPr/>
        </p:nvSpPr>
        <p:spPr>
          <a:xfrm>
            <a:off x="2698310" y="1619054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FY 2023 Update as of April 30,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F9D78-CCE9-1DDC-9F82-A7A54EBD1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1" y="2282822"/>
            <a:ext cx="16357600" cy="6385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2E50A-6953-3017-7D07-BF51C4CB7F45}"/>
              </a:ext>
            </a:extLst>
          </p:cNvPr>
          <p:cNvSpPr txBox="1"/>
          <p:nvPr/>
        </p:nvSpPr>
        <p:spPr>
          <a:xfrm>
            <a:off x="14359708" y="389675"/>
            <a:ext cx="2623456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75%  One category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A538F-A014-B339-0E39-E4831111D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26" y="5143500"/>
            <a:ext cx="4907603" cy="1334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985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April 30,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701" y="2905240"/>
            <a:ext cx="8369651" cy="691565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April 30,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97" y="3501970"/>
            <a:ext cx="9417133" cy="606494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April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523" y="2352721"/>
            <a:ext cx="15423820" cy="637914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April 30,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278" y="2484804"/>
            <a:ext cx="15057912" cy="631177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April 30,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38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278" y="3686266"/>
            <a:ext cx="16281070" cy="422270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39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April 30,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$ 47,310,198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$ 2,633,448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$ 44,676,750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2354" y="385869"/>
            <a:ext cx="9196813" cy="8914776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40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April 30,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04/30/2024 is $44,150,218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13" y="3719367"/>
            <a:ext cx="15009159" cy="5044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April 30,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April 30,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$ 41,003,882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$45M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47,310,198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-2,633,448= $44,676,750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April 30,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$16,391,970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$44,676,750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$2,234,636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$59,982,066-4,567,246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Budgeted Payments $3.8M</a:t>
            </a:r>
          </a:p>
          <a:p>
            <a:r>
              <a:rPr lang="en-US" b="1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April 30,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$ 30,089,194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$ 112,407,896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$1,295,584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$59,982,066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8a1d430-a50e-484c-b4d2-499916cee94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2021</Words>
  <Application>Microsoft Office PowerPoint</Application>
  <PresentationFormat>Custom</PresentationFormat>
  <Paragraphs>370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April 30, 2024</vt:lpstr>
      <vt:lpstr>INTERIM FINANCIAL REPORT (Unaudited) As of April 30,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April 30, 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14</cp:revision>
  <cp:lastPrinted>2024-05-10T18:27:27Z</cp:lastPrinted>
  <dcterms:created xsi:type="dcterms:W3CDTF">2021-09-22T16:28:29Z</dcterms:created>
  <dcterms:modified xsi:type="dcterms:W3CDTF">2024-05-15T15:47:23Z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